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67" r:id="rId3"/>
    <p:sldId id="257" r:id="rId4"/>
    <p:sldId id="268" r:id="rId5"/>
    <p:sldId id="258" r:id="rId6"/>
    <p:sldId id="259" r:id="rId7"/>
    <p:sldId id="260" r:id="rId8"/>
    <p:sldId id="261" r:id="rId9"/>
    <p:sldId id="262"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22"/>
    <p:restoredTop sz="79221"/>
  </p:normalViewPr>
  <p:slideViewPr>
    <p:cSldViewPr snapToGrid="0" snapToObjects="1">
      <p:cViewPr varScale="1">
        <p:scale>
          <a:sx n="49" d="100"/>
          <a:sy n="49" d="100"/>
        </p:scale>
        <p:origin x="1808" y="168"/>
      </p:cViewPr>
      <p:guideLst/>
    </p:cSldViewPr>
  </p:slideViewPr>
  <p:notesTextViewPr>
    <p:cViewPr>
      <p:scale>
        <a:sx n="1" d="1"/>
        <a:sy n="1" d="1"/>
      </p:scale>
      <p:origin x="0" y="0"/>
    </p:cViewPr>
  </p:notesTextViewPr>
  <p:notesViewPr>
    <p:cSldViewPr snapToGrid="0" snapToObjects="1">
      <p:cViewPr>
        <p:scale>
          <a:sx n="46" d="100"/>
          <a:sy n="46" d="100"/>
        </p:scale>
        <p:origin x="3232" y="240"/>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49726-FD61-E041-B839-1F7C94CC3168}" type="datetimeFigureOut">
              <a:rPr lang="en-US" smtClean="0"/>
              <a:t>3/4/16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D76667-B5EB-AC42-B7AC-EFE91990B087}" type="slidenum">
              <a:rPr lang="en-US" smtClean="0"/>
              <a:t>‹#›</a:t>
            </a:fld>
            <a:endParaRPr lang="en-US"/>
          </a:p>
        </p:txBody>
      </p:sp>
    </p:spTree>
    <p:extLst>
      <p:ext uri="{BB962C8B-B14F-4D97-AF65-F5344CB8AC3E}">
        <p14:creationId xmlns:p14="http://schemas.microsoft.com/office/powerpoint/2010/main" val="1635874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D76667-B5EB-AC42-B7AC-EFE91990B087}" type="slidenum">
              <a:rPr lang="en-US" smtClean="0"/>
              <a:t>1</a:t>
            </a:fld>
            <a:endParaRPr lang="en-US"/>
          </a:p>
        </p:txBody>
      </p:sp>
    </p:spTree>
    <p:extLst>
      <p:ext uri="{BB962C8B-B14F-4D97-AF65-F5344CB8AC3E}">
        <p14:creationId xmlns:p14="http://schemas.microsoft.com/office/powerpoint/2010/main" val="1264542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MY PRAYER FOR TODAY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Gracious and loving God, I come to You today asking for more love, for more compassion—to share with others. Help me to live so close to You that I will radiate the love and joy you bestow on me. I want people to know You as their Savior and Friend because I have shared your love with them. Please help me, God.  Thank you.</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D76667-B5EB-AC42-B7AC-EFE91990B087}" type="slidenum">
              <a:rPr lang="en-US" smtClean="0"/>
              <a:t>10</a:t>
            </a:fld>
            <a:endParaRPr lang="en-US"/>
          </a:p>
        </p:txBody>
      </p:sp>
    </p:spTree>
    <p:extLst>
      <p:ext uri="{BB962C8B-B14F-4D97-AF65-F5344CB8AC3E}">
        <p14:creationId xmlns:p14="http://schemas.microsoft.com/office/powerpoint/2010/main" val="1260849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 LOVING WOMAN</a:t>
            </a:r>
            <a:endParaRPr lang="en-US" dirty="0"/>
          </a:p>
        </p:txBody>
      </p:sp>
      <p:sp>
        <p:nvSpPr>
          <p:cNvPr id="4" name="Slide Number Placeholder 3"/>
          <p:cNvSpPr>
            <a:spLocks noGrp="1"/>
          </p:cNvSpPr>
          <p:nvPr>
            <p:ph type="sldNum" sz="quarter" idx="10"/>
          </p:nvPr>
        </p:nvSpPr>
        <p:spPr/>
        <p:txBody>
          <a:bodyPr/>
          <a:lstStyle/>
          <a:p>
            <a:fld id="{0CD76667-B5EB-AC42-B7AC-EFE91990B087}" type="slidenum">
              <a:rPr lang="en-US" smtClean="0"/>
              <a:t>2</a:t>
            </a:fld>
            <a:endParaRPr lang="en-US"/>
          </a:p>
        </p:txBody>
      </p:sp>
    </p:spTree>
    <p:extLst>
      <p:ext uri="{BB962C8B-B14F-4D97-AF65-F5344CB8AC3E}">
        <p14:creationId xmlns:p14="http://schemas.microsoft.com/office/powerpoint/2010/main" val="2059845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people don’t hide a light.... You should be a light for other people.</a:t>
            </a:r>
          </a:p>
          <a:p>
            <a:r>
              <a:rPr lang="en-US" sz="1200" kern="1200" dirty="0" smtClean="0">
                <a:solidFill>
                  <a:schemeClr val="tx1"/>
                </a:solidFill>
                <a:effectLst/>
                <a:latin typeface="+mn-lt"/>
                <a:ea typeface="+mn-ea"/>
                <a:cs typeface="+mn-cs"/>
              </a:rPr>
              <a:t>Live so that they will see the good things you do and will praise your Father in heaven.”</a:t>
            </a:r>
          </a:p>
          <a:p>
            <a:r>
              <a:rPr lang="en-US" sz="1200" kern="1200" dirty="0" smtClean="0">
                <a:solidFill>
                  <a:schemeClr val="tx1"/>
                </a:solidFill>
                <a:effectLst/>
                <a:latin typeface="+mn-lt"/>
                <a:ea typeface="+mn-ea"/>
                <a:cs typeface="+mn-cs"/>
              </a:rPr>
              <a:t>Matthew 5:15,16, </a:t>
            </a:r>
            <a:r>
              <a:rPr lang="en-US" sz="1200" i="1" kern="1200" dirty="0" smtClean="0">
                <a:solidFill>
                  <a:schemeClr val="tx1"/>
                </a:solidFill>
                <a:effectLst/>
                <a:latin typeface="+mn-lt"/>
                <a:ea typeface="+mn-ea"/>
                <a:cs typeface="+mn-cs"/>
              </a:rPr>
              <a:t>(NCV</a:t>
            </a:r>
            <a:r>
              <a:rPr lang="en-US" sz="1200" kern="1200" dirty="0" smtClean="0">
                <a:solidFill>
                  <a:schemeClr val="tx1"/>
                </a:solidFill>
                <a:effectLst/>
                <a:latin typeface="+mn-lt"/>
                <a:ea typeface="+mn-ea"/>
                <a:cs typeface="+mn-cs"/>
              </a:rPr>
              <a:t>)</a:t>
            </a:r>
          </a:p>
          <a:p>
            <a:r>
              <a:rPr lang="en-US" sz="1200" b="1"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D76667-B5EB-AC42-B7AC-EFE91990B087}" type="slidenum">
              <a:rPr lang="en-US" smtClean="0"/>
              <a:t>3</a:t>
            </a:fld>
            <a:endParaRPr lang="en-US"/>
          </a:p>
        </p:txBody>
      </p:sp>
    </p:spTree>
    <p:extLst>
      <p:ext uri="{BB962C8B-B14F-4D97-AF65-F5344CB8AC3E}">
        <p14:creationId xmlns:p14="http://schemas.microsoft.com/office/powerpoint/2010/main" val="52844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many stories told of people who came to know and love Jesus because of the kindness and love shown to them in a time of need. Strangers to a new country need love, sick neighbors need love, struggling families need love, widows need love, young people and children need loving and attentive mature people in their lives. There are many categories of lonely or sad people who need loving friendship, and you might be the person who can show them love. Loving, kind, and compassionate people draw others to Jesus Christ. Truly caring for others is the best and easiest way to win people for Christ and the heavenly kingdom.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young woman who had arrived in a new country, lonely and afraid, found a job working for a Christian family. They loved her, provided for her, and demonstrated God’s love. They gave her a Bible to read in her own language. As she read the Bible, she said, “The story of Jesus is so beautiful.” Because of this family’s love, she became a Christian.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Bible says, “Men do not light a lamp and put it under a basket. They put it on a table so it gives light to all in the house. Let your light shine in front of men. Then they will see the good things you do and will honor your Father Who is in heaven” (Matthew 5:15, 16, </a:t>
            </a:r>
            <a:r>
              <a:rPr lang="en-US" sz="1200" i="1" kern="1200" dirty="0" smtClean="0">
                <a:solidFill>
                  <a:schemeClr val="tx1"/>
                </a:solidFill>
                <a:effectLst/>
                <a:latin typeface="+mn-lt"/>
                <a:ea typeface="+mn-ea"/>
                <a:cs typeface="+mn-cs"/>
              </a:rPr>
              <a:t>NLV).</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can be our goal—to be the woman who is so loving and compassionate that others will be drawn to Jesus Christ.  How can I communicate that love?  Let’s discuss this.</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CD76667-B5EB-AC42-B7AC-EFE91990B087}" type="slidenum">
              <a:rPr lang="en-US" smtClean="0"/>
              <a:t>4</a:t>
            </a:fld>
            <a:endParaRPr lang="en-US"/>
          </a:p>
        </p:txBody>
      </p:sp>
    </p:spTree>
    <p:extLst>
      <p:ext uri="{BB962C8B-B14F-4D97-AF65-F5344CB8AC3E}">
        <p14:creationId xmlns:p14="http://schemas.microsoft.com/office/powerpoint/2010/main" val="1338366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1489"/>
            <a:ext cx="2086411" cy="1564808"/>
          </a:xfrm>
        </p:spPr>
      </p:sp>
      <p:sp>
        <p:nvSpPr>
          <p:cNvPr id="3" name="Notes Placeholder 2"/>
          <p:cNvSpPr>
            <a:spLocks noGrp="1"/>
          </p:cNvSpPr>
          <p:nvPr>
            <p:ph type="body" idx="1"/>
          </p:nvPr>
        </p:nvSpPr>
        <p:spPr>
          <a:xfrm>
            <a:off x="685800" y="1926297"/>
            <a:ext cx="5486400" cy="3600450"/>
          </a:xfrm>
        </p:spPr>
        <p:txBody>
          <a:bodyPr/>
          <a:lstStyle/>
          <a:p>
            <a:r>
              <a:rPr lang="en-US" sz="1200" b="1" kern="1200" dirty="0" smtClean="0">
                <a:solidFill>
                  <a:schemeClr val="tx1"/>
                </a:solidFill>
                <a:effectLst/>
                <a:latin typeface="+mn-lt"/>
                <a:ea typeface="+mn-ea"/>
                <a:cs typeface="+mn-cs"/>
              </a:rPr>
              <a:t>LOVE LISTENS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James </a:t>
            </a:r>
            <a:r>
              <a:rPr lang="en-US" sz="1200" kern="1200" dirty="0" smtClean="0">
                <a:solidFill>
                  <a:schemeClr val="tx1"/>
                </a:solidFill>
                <a:effectLst/>
                <a:latin typeface="+mn-lt"/>
                <a:ea typeface="+mn-ea"/>
                <a:cs typeface="+mn-cs"/>
              </a:rPr>
              <a:t>1:19 says, “Everyone should be quick to listen, slow to speak.”</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Listening is one way to show love. Most of us are not very good listeners. But we can learn how to listen well.</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1.</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Body Language.</a:t>
            </a:r>
            <a:r>
              <a:rPr lang="en-US" sz="1200" kern="1200" dirty="0" smtClean="0">
                <a:solidFill>
                  <a:schemeClr val="tx1"/>
                </a:solidFill>
                <a:effectLst/>
                <a:latin typeface="+mn-lt"/>
                <a:ea typeface="+mn-ea"/>
                <a:cs typeface="+mn-cs"/>
              </a:rPr>
              <a:t> Experts say that 90% of our communication is through body language.  We often say one thing but mean another, and our body language shows it. A good listener faces the person who is speaking. She maintains an open posture, with arms and legs uncrossed. She leans forward slightly and maintains eye contact at the level of the other person.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2.</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Open Questions.</a:t>
            </a:r>
            <a:r>
              <a:rPr lang="en-US" sz="1200" kern="1200" dirty="0" smtClean="0">
                <a:solidFill>
                  <a:schemeClr val="tx1"/>
                </a:solidFill>
                <a:effectLst/>
                <a:latin typeface="+mn-lt"/>
                <a:ea typeface="+mn-ea"/>
                <a:cs typeface="+mn-cs"/>
              </a:rPr>
              <a:t> Asking open questions will accomplish more than closed questions. Open questions ask for reasons, opinions, thoughts, feelings, and explanations. They allow the person to share while you listen. By contrast, closed questions ask for facts and require merely a yes or no answer. They stop people talking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3.</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Reflective Listening.</a:t>
            </a:r>
            <a:r>
              <a:rPr lang="en-US" sz="1200" kern="1200" dirty="0" smtClean="0">
                <a:solidFill>
                  <a:schemeClr val="tx1"/>
                </a:solidFill>
                <a:effectLst/>
                <a:latin typeface="+mn-lt"/>
                <a:ea typeface="+mn-ea"/>
                <a:cs typeface="+mn-cs"/>
              </a:rPr>
              <a:t> Often the one speaking has an idea and tries to express it, but it may not always come out right. The reflective listener will check back to make sure she got the right message. She will reflect what the speaker may mean. For example, “I hear you saying…” and waits to see what response comes. Love listens, hearing not only the words but the feeling behind the words. Love takes time to check if the message received is the one given.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Consider the Bible story of the woman taken in adultery (John 8:1-11). Love was demonstrated in the way Jesus dealt with this woman. The Pharisees came scolding, condemning, punishing, and shaming. Jesus communicated love. He accepted and forgave. He treated her with dignity and respect. He gave her </a:t>
            </a:r>
            <a:r>
              <a:rPr lang="en-US" sz="1200" kern="1200" dirty="0" smtClean="0">
                <a:solidFill>
                  <a:schemeClr val="tx1"/>
                </a:solidFill>
                <a:effectLst/>
                <a:latin typeface="+mn-lt"/>
                <a:ea typeface="+mn-ea"/>
                <a:cs typeface="+mn-cs"/>
              </a:rPr>
              <a:t>courage. Three </a:t>
            </a:r>
            <a:r>
              <a:rPr lang="en-US" sz="1200" kern="1200" dirty="0" smtClean="0">
                <a:solidFill>
                  <a:schemeClr val="tx1"/>
                </a:solidFill>
                <a:effectLst/>
                <a:latin typeface="+mn-lt"/>
                <a:ea typeface="+mn-ea"/>
                <a:cs typeface="+mn-cs"/>
              </a:rPr>
              <a:t>roadblocks to effective listening are judging, sending solutions, and avoiding the other’s concerns.</a:t>
            </a:r>
          </a:p>
          <a:p>
            <a:r>
              <a:rPr lang="en-US" sz="1200" kern="1200" dirty="0" smtClean="0">
                <a:solidFill>
                  <a:schemeClr val="tx1"/>
                </a:solidFill>
                <a:effectLst/>
                <a:latin typeface="+mn-lt"/>
                <a:ea typeface="+mn-ea"/>
                <a:cs typeface="+mn-cs"/>
              </a:rPr>
              <a:t> </a:t>
            </a:r>
          </a:p>
          <a:p>
            <a:pPr marL="228600" lvl="0" indent="-228600">
              <a:buFont typeface="+mj-lt"/>
              <a:buAutoNum type="arabicPeriod"/>
            </a:pPr>
            <a:r>
              <a:rPr lang="en-US" sz="1200" kern="1200" dirty="0" smtClean="0">
                <a:solidFill>
                  <a:schemeClr val="tx1"/>
                </a:solidFill>
                <a:effectLst/>
                <a:latin typeface="+mn-lt"/>
                <a:ea typeface="+mn-ea"/>
                <a:cs typeface="+mn-cs"/>
              </a:rPr>
              <a:t>Judging includes criticizing, blaming, shaming, labelling, name calling.  Jesus said, “</a:t>
            </a:r>
            <a:r>
              <a:rPr lang="en-US" sz="1200" i="1" kern="1200" dirty="0" smtClean="0">
                <a:solidFill>
                  <a:schemeClr val="tx1"/>
                </a:solidFill>
                <a:effectLst/>
                <a:latin typeface="+mn-lt"/>
                <a:ea typeface="+mn-ea"/>
                <a:cs typeface="+mn-cs"/>
              </a:rPr>
              <a:t>Judge not.</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Sending solutions includes ordering, commanding, demanding, preaching, moralizing, advising.</a:t>
            </a:r>
          </a:p>
          <a:p>
            <a:pPr marL="228600" lvl="0" indent="-228600">
              <a:buFont typeface="+mj-lt"/>
              <a:buAutoNum type="arabicPeriod"/>
            </a:pPr>
            <a:r>
              <a:rPr lang="en-US" sz="1200" kern="1200" dirty="0" smtClean="0">
                <a:solidFill>
                  <a:schemeClr val="tx1"/>
                </a:solidFill>
                <a:effectLst/>
                <a:latin typeface="+mn-lt"/>
                <a:ea typeface="+mn-ea"/>
                <a:cs typeface="+mn-cs"/>
              </a:rPr>
              <a:t>Avoiding the other’s concerns includes diverting, distracting, arguing, reassuring, changing the subject.</a:t>
            </a:r>
          </a:p>
          <a:p>
            <a:pPr marL="0" indent="0">
              <a:buFont typeface="+mj-lt"/>
              <a:buNone/>
            </a:pP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D76667-B5EB-AC42-B7AC-EFE91990B087}" type="slidenum">
              <a:rPr lang="en-US" smtClean="0"/>
              <a:t>5</a:t>
            </a:fld>
            <a:endParaRPr lang="en-US"/>
          </a:p>
        </p:txBody>
      </p:sp>
    </p:spTree>
    <p:extLst>
      <p:ext uri="{BB962C8B-B14F-4D97-AF65-F5344CB8AC3E}">
        <p14:creationId xmlns:p14="http://schemas.microsoft.com/office/powerpoint/2010/main" val="531888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LOVE IS VULNERABLE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Jesus gave up His high position to come and be as we are. He became approachable, and thus opened Himself to attack. He made Himself vulnerable, able to be hurt and rejected. Love strips away our pride and makes us approachable, willing to show our humanity.</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LOVE ENCOURAGES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 us encourage one another</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(Hebrews 10:25).</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Voicing our appreciation is the most effective way to encourage someone. It is simply doing what God did for His Son at the Jordan River.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Think of a time when you were encouraged by someone in your family, church or community and how this helped you. Think of a time when someone showed you true love—acceptance, compassion, care, and a listening ear. How did this affect you?</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 us be loving women wherever we are. Let us be like Jesus.</a:t>
            </a:r>
          </a:p>
          <a:p>
            <a:r>
              <a:rPr lang="en-US" sz="1200" i="1"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D76667-B5EB-AC42-B7AC-EFE91990B087}" type="slidenum">
              <a:rPr lang="en-US" smtClean="0"/>
              <a:t>6</a:t>
            </a:fld>
            <a:endParaRPr lang="en-US"/>
          </a:p>
        </p:txBody>
      </p:sp>
    </p:spTree>
    <p:extLst>
      <p:ext uri="{BB962C8B-B14F-4D97-AF65-F5344CB8AC3E}">
        <p14:creationId xmlns:p14="http://schemas.microsoft.com/office/powerpoint/2010/main" val="261117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Rate Yourself</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a scale of 1 to 5, rate yourself on the following ways of communicating love. Five is the highest.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CD76667-B5EB-AC42-B7AC-EFE91990B087}" type="slidenum">
              <a:rPr lang="en-US" smtClean="0"/>
              <a:t>7</a:t>
            </a:fld>
            <a:endParaRPr lang="en-US"/>
          </a:p>
        </p:txBody>
      </p:sp>
    </p:spTree>
    <p:extLst>
      <p:ext uri="{BB962C8B-B14F-4D97-AF65-F5344CB8AC3E}">
        <p14:creationId xmlns:p14="http://schemas.microsoft.com/office/powerpoint/2010/main" val="1301708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46649"/>
            <a:ext cx="3198813" cy="2399110"/>
          </a:xfrm>
        </p:spPr>
      </p:sp>
      <p:sp>
        <p:nvSpPr>
          <p:cNvPr id="3" name="Notes Placeholder 2"/>
          <p:cNvSpPr>
            <a:spLocks noGrp="1"/>
          </p:cNvSpPr>
          <p:nvPr>
            <p:ph type="body" idx="1"/>
          </p:nvPr>
        </p:nvSpPr>
        <p:spPr>
          <a:xfrm>
            <a:off x="685800" y="3055847"/>
            <a:ext cx="5486400" cy="3600450"/>
          </a:xfrm>
        </p:spPr>
        <p:txBody>
          <a:bodyPr/>
          <a:lstStyle/>
          <a:p>
            <a:r>
              <a:rPr lang="en-US" sz="1200" b="1" kern="1200" dirty="0" smtClean="0">
                <a:solidFill>
                  <a:schemeClr val="tx1"/>
                </a:solidFill>
                <a:effectLst/>
                <a:latin typeface="+mn-lt"/>
                <a:ea typeface="+mn-ea"/>
                <a:cs typeface="+mn-cs"/>
              </a:rPr>
              <a:t>PERSONAL GROWTH EXERCISES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 the blank beside each statement below, identify the type of roadblock it represents. Is it A-judging, B-sending solutions, or C-avoiding the other’s concerns?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That was a stupid thing to say.</a:t>
            </a:r>
          </a:p>
          <a:p>
            <a:r>
              <a:rPr lang="en-US" sz="1200" kern="1200" dirty="0" smtClean="0">
                <a:solidFill>
                  <a:schemeClr val="tx1"/>
                </a:solidFill>
                <a:effectLst/>
                <a:latin typeface="+mn-lt"/>
                <a:ea typeface="+mn-ea"/>
                <a:cs typeface="+mn-cs"/>
              </a:rPr>
              <a:t>		You just want to look good.</a:t>
            </a:r>
          </a:p>
          <a:p>
            <a:r>
              <a:rPr lang="en-US" sz="1200" kern="1200" dirty="0" smtClean="0">
                <a:solidFill>
                  <a:schemeClr val="tx1"/>
                </a:solidFill>
                <a:effectLst/>
                <a:latin typeface="+mn-lt"/>
                <a:ea typeface="+mn-ea"/>
                <a:cs typeface="+mn-cs"/>
              </a:rPr>
              <a:t>		You’d better do it, or else.</a:t>
            </a:r>
          </a:p>
          <a:p>
            <a:r>
              <a:rPr lang="en-US" sz="1200" kern="1200" dirty="0" smtClean="0">
                <a:solidFill>
                  <a:schemeClr val="tx1"/>
                </a:solidFill>
                <a:effectLst/>
                <a:latin typeface="+mn-lt"/>
                <a:ea typeface="+mn-ea"/>
                <a:cs typeface="+mn-cs"/>
              </a:rPr>
              <a:t>		You really ought to try it.</a:t>
            </a:r>
          </a:p>
          <a:p>
            <a:r>
              <a:rPr lang="en-US" sz="1200" kern="1200" dirty="0" smtClean="0">
                <a:solidFill>
                  <a:schemeClr val="tx1"/>
                </a:solidFill>
                <a:effectLst/>
                <a:latin typeface="+mn-lt"/>
                <a:ea typeface="+mn-ea"/>
                <a:cs typeface="+mn-cs"/>
              </a:rPr>
              <a:t>		You usually have good judgment.</a:t>
            </a:r>
          </a:p>
          <a:p>
            <a:r>
              <a:rPr lang="en-US" sz="1200" kern="1200" dirty="0" smtClean="0">
                <a:solidFill>
                  <a:schemeClr val="tx1"/>
                </a:solidFill>
                <a:effectLst/>
                <a:latin typeface="+mn-lt"/>
                <a:ea typeface="+mn-ea"/>
                <a:cs typeface="+mn-cs"/>
              </a:rPr>
              <a:t>		Stop it right now!</a:t>
            </a:r>
          </a:p>
          <a:p>
            <a:r>
              <a:rPr lang="en-US" sz="1200" kern="1200" dirty="0" smtClean="0">
                <a:solidFill>
                  <a:schemeClr val="tx1"/>
                </a:solidFill>
                <a:effectLst/>
                <a:latin typeface="+mn-lt"/>
                <a:ea typeface="+mn-ea"/>
                <a:cs typeface="+mn-cs"/>
              </a:rPr>
              <a:t>		That’s just like a man!</a:t>
            </a:r>
          </a:p>
          <a:p>
            <a:r>
              <a:rPr lang="en-US" sz="1200" kern="1200" dirty="0" smtClean="0">
                <a:solidFill>
                  <a:schemeClr val="tx1"/>
                </a:solidFill>
                <a:effectLst/>
                <a:latin typeface="+mn-lt"/>
                <a:ea typeface="+mn-ea"/>
                <a:cs typeface="+mn-cs"/>
              </a:rPr>
              <a:t>		You’ll feel better tomorrow.</a:t>
            </a:r>
          </a:p>
          <a:p>
            <a:r>
              <a:rPr lang="en-US" sz="1200" kern="1200" dirty="0" smtClean="0">
                <a:solidFill>
                  <a:schemeClr val="tx1"/>
                </a:solidFill>
                <a:effectLst/>
                <a:latin typeface="+mn-lt"/>
                <a:ea typeface="+mn-ea"/>
                <a:cs typeface="+mn-cs"/>
              </a:rPr>
              <a:t>		There is one logical conclusion.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Find an opportunity to engage someone who is merely an acquaintance in conversation.  The object is to keep the conversation going for a minimum of four minutes, the time it takes to make a friend. It is a real challenge for some people to cross the four-minute barrier. Use open rather than closed questions.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3.</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Let today be Affirmation Day. Find at least 10 people to whom you can voice honest appreciation. You may do this in person, on the phone, via email, Facebook, or a note. At the end of the day, make a list of the people you encouraged.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4.</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Create an Alphabet of Love. Write beside each letter a description of what love is.  A – affirming, B – beautiful, C – caring, and so on through the alphabet.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you complete this lesson, think about your activities as a Christian woman. Do you radiate the love and happiness that Jesus gives you? Are you able to share this with others? Can you find ways to do this? Ask the Lord to help you become a more loving and compassionate Christian.</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D76667-B5EB-AC42-B7AC-EFE91990B087}" type="slidenum">
              <a:rPr lang="en-US" smtClean="0"/>
              <a:t>8</a:t>
            </a:fld>
            <a:endParaRPr lang="en-US"/>
          </a:p>
        </p:txBody>
      </p:sp>
    </p:spTree>
    <p:extLst>
      <p:ext uri="{BB962C8B-B14F-4D97-AF65-F5344CB8AC3E}">
        <p14:creationId xmlns:p14="http://schemas.microsoft.com/office/powerpoint/2010/main" val="2054801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SUCCESS PRINCIPLE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 – Listening     O – Overcoming roadblocks     V – Vulnerability     E – Encouragement</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D76667-B5EB-AC42-B7AC-EFE91990B087}" type="slidenum">
              <a:rPr lang="en-US" smtClean="0"/>
              <a:t>9</a:t>
            </a:fld>
            <a:endParaRPr lang="en-US"/>
          </a:p>
        </p:txBody>
      </p:sp>
    </p:spTree>
    <p:extLst>
      <p:ext uri="{BB962C8B-B14F-4D97-AF65-F5344CB8AC3E}">
        <p14:creationId xmlns:p14="http://schemas.microsoft.com/office/powerpoint/2010/main" val="900882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FDAF81E-27F1-FD45-9FD8-5D5EFEFF2FB3}"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7A695-1705-304F-AE6E-73EA36B5F693}" type="slidenum">
              <a:rPr lang="en-US" smtClean="0"/>
              <a:t>‹#›</a:t>
            </a:fld>
            <a:endParaRPr lang="en-US"/>
          </a:p>
        </p:txBody>
      </p:sp>
    </p:spTree>
    <p:extLst>
      <p:ext uri="{BB962C8B-B14F-4D97-AF65-F5344CB8AC3E}">
        <p14:creationId xmlns:p14="http://schemas.microsoft.com/office/powerpoint/2010/main" val="1031421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DAF81E-27F1-FD45-9FD8-5D5EFEFF2FB3}"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7A695-1705-304F-AE6E-73EA36B5F693}" type="slidenum">
              <a:rPr lang="en-US" smtClean="0"/>
              <a:t>‹#›</a:t>
            </a:fld>
            <a:endParaRPr lang="en-US"/>
          </a:p>
        </p:txBody>
      </p:sp>
    </p:spTree>
    <p:extLst>
      <p:ext uri="{BB962C8B-B14F-4D97-AF65-F5344CB8AC3E}">
        <p14:creationId xmlns:p14="http://schemas.microsoft.com/office/powerpoint/2010/main" val="49672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DAF81E-27F1-FD45-9FD8-5D5EFEFF2FB3}"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7A695-1705-304F-AE6E-73EA36B5F693}" type="slidenum">
              <a:rPr lang="en-US" smtClean="0"/>
              <a:t>‹#›</a:t>
            </a:fld>
            <a:endParaRPr lang="en-US"/>
          </a:p>
        </p:txBody>
      </p:sp>
    </p:spTree>
    <p:extLst>
      <p:ext uri="{BB962C8B-B14F-4D97-AF65-F5344CB8AC3E}">
        <p14:creationId xmlns:p14="http://schemas.microsoft.com/office/powerpoint/2010/main" val="1627817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DAF81E-27F1-FD45-9FD8-5D5EFEFF2FB3}"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7A695-1705-304F-AE6E-73EA36B5F693}" type="slidenum">
              <a:rPr lang="en-US" smtClean="0"/>
              <a:t>‹#›</a:t>
            </a:fld>
            <a:endParaRPr lang="en-US"/>
          </a:p>
        </p:txBody>
      </p:sp>
    </p:spTree>
    <p:extLst>
      <p:ext uri="{BB962C8B-B14F-4D97-AF65-F5344CB8AC3E}">
        <p14:creationId xmlns:p14="http://schemas.microsoft.com/office/powerpoint/2010/main" val="619588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DAF81E-27F1-FD45-9FD8-5D5EFEFF2FB3}"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7A695-1705-304F-AE6E-73EA36B5F693}" type="slidenum">
              <a:rPr lang="en-US" smtClean="0"/>
              <a:t>‹#›</a:t>
            </a:fld>
            <a:endParaRPr lang="en-US"/>
          </a:p>
        </p:txBody>
      </p:sp>
    </p:spTree>
    <p:extLst>
      <p:ext uri="{BB962C8B-B14F-4D97-AF65-F5344CB8AC3E}">
        <p14:creationId xmlns:p14="http://schemas.microsoft.com/office/powerpoint/2010/main" val="284068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DAF81E-27F1-FD45-9FD8-5D5EFEFF2FB3}"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7A695-1705-304F-AE6E-73EA36B5F693}" type="slidenum">
              <a:rPr lang="en-US" smtClean="0"/>
              <a:t>‹#›</a:t>
            </a:fld>
            <a:endParaRPr lang="en-US"/>
          </a:p>
        </p:txBody>
      </p:sp>
    </p:spTree>
    <p:extLst>
      <p:ext uri="{BB962C8B-B14F-4D97-AF65-F5344CB8AC3E}">
        <p14:creationId xmlns:p14="http://schemas.microsoft.com/office/powerpoint/2010/main" val="479367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DAF81E-27F1-FD45-9FD8-5D5EFEFF2FB3}" type="datetimeFigureOut">
              <a:rPr lang="en-US" smtClean="0"/>
              <a:t>3/4/16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D7A695-1705-304F-AE6E-73EA36B5F693}" type="slidenum">
              <a:rPr lang="en-US" smtClean="0"/>
              <a:t>‹#›</a:t>
            </a:fld>
            <a:endParaRPr lang="en-US"/>
          </a:p>
        </p:txBody>
      </p:sp>
    </p:spTree>
    <p:extLst>
      <p:ext uri="{BB962C8B-B14F-4D97-AF65-F5344CB8AC3E}">
        <p14:creationId xmlns:p14="http://schemas.microsoft.com/office/powerpoint/2010/main" val="1517589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FDAF81E-27F1-FD45-9FD8-5D5EFEFF2FB3}" type="datetimeFigureOut">
              <a:rPr lang="en-US" smtClean="0"/>
              <a:t>3/4/16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D7A695-1705-304F-AE6E-73EA36B5F693}" type="slidenum">
              <a:rPr lang="en-US" smtClean="0"/>
              <a:t>‹#›</a:t>
            </a:fld>
            <a:endParaRPr lang="en-US"/>
          </a:p>
        </p:txBody>
      </p:sp>
    </p:spTree>
    <p:extLst>
      <p:ext uri="{BB962C8B-B14F-4D97-AF65-F5344CB8AC3E}">
        <p14:creationId xmlns:p14="http://schemas.microsoft.com/office/powerpoint/2010/main" val="456056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AF81E-27F1-FD45-9FD8-5D5EFEFF2FB3}" type="datetimeFigureOut">
              <a:rPr lang="en-US" smtClean="0"/>
              <a:t>3/4/16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D7A695-1705-304F-AE6E-73EA36B5F693}" type="slidenum">
              <a:rPr lang="en-US" smtClean="0"/>
              <a:t>‹#›</a:t>
            </a:fld>
            <a:endParaRPr lang="en-US"/>
          </a:p>
        </p:txBody>
      </p:sp>
    </p:spTree>
    <p:extLst>
      <p:ext uri="{BB962C8B-B14F-4D97-AF65-F5344CB8AC3E}">
        <p14:creationId xmlns:p14="http://schemas.microsoft.com/office/powerpoint/2010/main" val="564072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DAF81E-27F1-FD45-9FD8-5D5EFEFF2FB3}"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7A695-1705-304F-AE6E-73EA36B5F693}" type="slidenum">
              <a:rPr lang="en-US" smtClean="0"/>
              <a:t>‹#›</a:t>
            </a:fld>
            <a:endParaRPr lang="en-US"/>
          </a:p>
        </p:txBody>
      </p:sp>
    </p:spTree>
    <p:extLst>
      <p:ext uri="{BB962C8B-B14F-4D97-AF65-F5344CB8AC3E}">
        <p14:creationId xmlns:p14="http://schemas.microsoft.com/office/powerpoint/2010/main" val="1376445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DAF81E-27F1-FD45-9FD8-5D5EFEFF2FB3}"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7A695-1705-304F-AE6E-73EA36B5F693}" type="slidenum">
              <a:rPr lang="en-US" smtClean="0"/>
              <a:t>‹#›</a:t>
            </a:fld>
            <a:endParaRPr lang="en-US"/>
          </a:p>
        </p:txBody>
      </p:sp>
    </p:spTree>
    <p:extLst>
      <p:ext uri="{BB962C8B-B14F-4D97-AF65-F5344CB8AC3E}">
        <p14:creationId xmlns:p14="http://schemas.microsoft.com/office/powerpoint/2010/main" val="12339084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AF81E-27F1-FD45-9FD8-5D5EFEFF2FB3}" type="datetimeFigureOut">
              <a:rPr lang="en-US" smtClean="0"/>
              <a:t>3/4/16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7A695-1705-304F-AE6E-73EA36B5F693}" type="slidenum">
              <a:rPr lang="en-US" smtClean="0"/>
              <a:t>‹#›</a:t>
            </a:fld>
            <a:endParaRPr lang="en-US"/>
          </a:p>
        </p:txBody>
      </p:sp>
    </p:spTree>
    <p:extLst>
      <p:ext uri="{BB962C8B-B14F-4D97-AF65-F5344CB8AC3E}">
        <p14:creationId xmlns:p14="http://schemas.microsoft.com/office/powerpoint/2010/main" val="97296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6236" y="3612995"/>
            <a:ext cx="634568" cy="443900"/>
          </a:xfrm>
          <a:prstGeom prst="rect">
            <a:avLst/>
          </a:prstGeom>
        </p:spPr>
      </p:pic>
    </p:spTree>
    <p:extLst>
      <p:ext uri="{BB962C8B-B14F-4D97-AF65-F5344CB8AC3E}">
        <p14:creationId xmlns:p14="http://schemas.microsoft.com/office/powerpoint/2010/main" val="1581240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2" name="Title 1"/>
          <p:cNvSpPr>
            <a:spLocks noGrp="1"/>
          </p:cNvSpPr>
          <p:nvPr>
            <p:ph type="title"/>
          </p:nvPr>
        </p:nvSpPr>
        <p:spPr>
          <a:xfrm>
            <a:off x="550272" y="1201149"/>
            <a:ext cx="7886700" cy="1325563"/>
          </a:xfrm>
        </p:spPr>
        <p:txBody>
          <a:bodyPr>
            <a:normAutofit/>
          </a:bodyPr>
          <a:lstStyle/>
          <a:p>
            <a:pPr algn="ctr"/>
            <a:r>
              <a:rPr lang="en-US" sz="4000" b="1" dirty="0">
                <a:solidFill>
                  <a:srgbClr val="7030A0"/>
                </a:solidFill>
                <a:latin typeface="+mn-lt"/>
              </a:rPr>
              <a:t>MY PRAYER FOR TODAY</a:t>
            </a:r>
            <a:endParaRPr lang="en-US" sz="4000" dirty="0">
              <a:solidFill>
                <a:srgbClr val="7030A0"/>
              </a:solidFill>
              <a:latin typeface="+mn-lt"/>
            </a:endParaRPr>
          </a:p>
        </p:txBody>
      </p:sp>
      <p:sp>
        <p:nvSpPr>
          <p:cNvPr id="3" name="Content Placeholder 2"/>
          <p:cNvSpPr>
            <a:spLocks noGrp="1"/>
          </p:cNvSpPr>
          <p:nvPr>
            <p:ph idx="1"/>
          </p:nvPr>
        </p:nvSpPr>
        <p:spPr>
          <a:xfrm>
            <a:off x="654776" y="2687771"/>
            <a:ext cx="7886700" cy="3321141"/>
          </a:xfrm>
        </p:spPr>
        <p:txBody>
          <a:bodyPr>
            <a:noAutofit/>
          </a:bodyPr>
          <a:lstStyle/>
          <a:p>
            <a:pPr marL="0" indent="0" algn="ctr">
              <a:lnSpc>
                <a:spcPct val="100000"/>
              </a:lnSpc>
              <a:buNone/>
            </a:pPr>
            <a:r>
              <a:rPr lang="en-US" sz="3200" dirty="0"/>
              <a:t>Gracious and loving God, I come to You today asking for more love, for more compassion—to share with others. Help me to live so close to You that I will radiate the love and joy you bestow on me. I want people to know You as their Savior and Friend because I have shared your love with them. Please help me, God.  Thank you.</a:t>
            </a:r>
          </a:p>
        </p:txBody>
      </p:sp>
    </p:spTree>
    <p:extLst>
      <p:ext uri="{BB962C8B-B14F-4D97-AF65-F5344CB8AC3E}">
        <p14:creationId xmlns:p14="http://schemas.microsoft.com/office/powerpoint/2010/main" val="2083119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213479" cy="6845846"/>
          </a:xfrm>
        </p:spPr>
      </p:pic>
      <p:sp>
        <p:nvSpPr>
          <p:cNvPr id="2" name="Title 1"/>
          <p:cNvSpPr>
            <a:spLocks noGrp="1"/>
          </p:cNvSpPr>
          <p:nvPr>
            <p:ph type="title"/>
          </p:nvPr>
        </p:nvSpPr>
        <p:spPr>
          <a:xfrm>
            <a:off x="811528" y="4780370"/>
            <a:ext cx="7886700" cy="1325563"/>
          </a:xfrm>
        </p:spPr>
        <p:txBody>
          <a:bodyPr>
            <a:normAutofit/>
          </a:bodyPr>
          <a:lstStyle/>
          <a:p>
            <a:pPr algn="ctr"/>
            <a:r>
              <a:rPr lang="en-US" sz="4000" b="1" dirty="0">
                <a:solidFill>
                  <a:srgbClr val="FFC000"/>
                </a:solidFill>
                <a:latin typeface="+mn-lt"/>
              </a:rPr>
              <a:t>A </a:t>
            </a:r>
            <a:r>
              <a:rPr lang="en-US" sz="4000" b="1" i="1" dirty="0" smtClean="0">
                <a:solidFill>
                  <a:srgbClr val="FFC000"/>
                </a:solidFill>
                <a:latin typeface="Palatino Linotype" charset="0"/>
                <a:ea typeface="Palatino Linotype" charset="0"/>
                <a:cs typeface="Palatino Linotype" charset="0"/>
              </a:rPr>
              <a:t>Loving </a:t>
            </a:r>
            <a:r>
              <a:rPr lang="en-US" sz="4000" b="1" dirty="0" smtClean="0">
                <a:solidFill>
                  <a:srgbClr val="FFC000"/>
                </a:solidFill>
                <a:latin typeface="+mn-lt"/>
              </a:rPr>
              <a:t>Woman: </a:t>
            </a:r>
            <a:r>
              <a:rPr lang="en-US" sz="3600" b="1" i="1" dirty="0" smtClean="0">
                <a:solidFill>
                  <a:schemeClr val="bg1"/>
                </a:solidFill>
                <a:latin typeface="Palatino Linotype" charset="0"/>
                <a:ea typeface="Palatino Linotype" charset="0"/>
                <a:cs typeface="Palatino Linotype" charset="0"/>
              </a:rPr>
              <a:t>Lesson 7</a:t>
            </a:r>
            <a:endParaRPr lang="en-US" sz="3600" i="1" dirty="0">
              <a:solidFill>
                <a:schemeClr val="bg1"/>
              </a:solidFill>
              <a:latin typeface="Palatino Linotype" charset="0"/>
              <a:ea typeface="Palatino Linotype" charset="0"/>
              <a:cs typeface="Palatino Linotype" charset="0"/>
            </a:endParaRPr>
          </a:p>
        </p:txBody>
      </p:sp>
    </p:spTree>
    <p:extLst>
      <p:ext uri="{BB962C8B-B14F-4D97-AF65-F5344CB8AC3E}">
        <p14:creationId xmlns:p14="http://schemas.microsoft.com/office/powerpoint/2010/main" val="2037948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766151"/>
            <a:ext cx="7886700" cy="2877003"/>
          </a:xfrm>
        </p:spPr>
        <p:txBody>
          <a:bodyPr>
            <a:noAutofit/>
          </a:bodyPr>
          <a:lstStyle/>
          <a:p>
            <a:pPr marL="0" indent="0" algn="ctr">
              <a:lnSpc>
                <a:spcPct val="100000"/>
              </a:lnSpc>
              <a:buNone/>
            </a:pPr>
            <a:r>
              <a:rPr lang="en-US" sz="3200" dirty="0"/>
              <a:t>“And people don’t hide a light.... You should be a light for other people.</a:t>
            </a:r>
          </a:p>
          <a:p>
            <a:pPr marL="0" indent="0" algn="ctr">
              <a:lnSpc>
                <a:spcPct val="100000"/>
              </a:lnSpc>
              <a:buNone/>
            </a:pPr>
            <a:r>
              <a:rPr lang="en-US" sz="3200" dirty="0"/>
              <a:t>Live so that they will see the good things you do and will praise your Father in heaven.”</a:t>
            </a:r>
          </a:p>
          <a:p>
            <a:pPr marL="0" indent="0" algn="ctr">
              <a:lnSpc>
                <a:spcPct val="100000"/>
              </a:lnSpc>
              <a:buNone/>
            </a:pPr>
            <a:r>
              <a:rPr lang="en-US" dirty="0"/>
              <a:t>Matthew 5:15,16, </a:t>
            </a:r>
            <a:r>
              <a:rPr lang="en-US" i="1" dirty="0"/>
              <a:t>(NCV</a:t>
            </a:r>
            <a:r>
              <a:rPr lang="en-US" dirty="0"/>
              <a:t>)</a:t>
            </a:r>
          </a:p>
          <a:p>
            <a:pPr marL="0" indent="0" algn="ctr">
              <a:lnSpc>
                <a:spcPct val="100000"/>
              </a:lnSpc>
              <a:buNone/>
            </a:pPr>
            <a:r>
              <a:rPr lang="en-US" sz="3200" b="1" dirty="0"/>
              <a:t> </a:t>
            </a:r>
            <a:endParaRPr lang="en-US" sz="3200" dirty="0"/>
          </a:p>
          <a:p>
            <a:pPr marL="0" indent="0" algn="ctr">
              <a:lnSpc>
                <a:spcPct val="100000"/>
              </a:lnSpc>
              <a:buNone/>
            </a:pPr>
            <a:endParaRPr lang="en-US" sz="3200" dirty="0"/>
          </a:p>
        </p:txBody>
      </p:sp>
    </p:spTree>
    <p:extLst>
      <p:ext uri="{BB962C8B-B14F-4D97-AF65-F5344CB8AC3E}">
        <p14:creationId xmlns:p14="http://schemas.microsoft.com/office/powerpoint/2010/main" val="1072108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975157"/>
            <a:ext cx="7886700" cy="3138261"/>
          </a:xfrm>
        </p:spPr>
        <p:txBody>
          <a:bodyPr/>
          <a:lstStyle/>
          <a:p>
            <a:pPr marL="0" indent="0" algn="ctr">
              <a:lnSpc>
                <a:spcPct val="100000"/>
              </a:lnSpc>
              <a:buNone/>
            </a:pPr>
            <a:r>
              <a:rPr lang="en-US" dirty="0"/>
              <a:t>“Men do not light a lamp and put it under a basket. They put it on a table so it gives light to all in the house. Let your light shine in front of men. Then they will see the good things you do and will honor your Father Who is in heaven</a:t>
            </a:r>
            <a:r>
              <a:rPr lang="en-US" dirty="0" smtClean="0"/>
              <a:t>”</a:t>
            </a:r>
          </a:p>
          <a:p>
            <a:pPr marL="0" indent="0" algn="ctr">
              <a:lnSpc>
                <a:spcPct val="100000"/>
              </a:lnSpc>
              <a:buNone/>
            </a:pPr>
            <a:r>
              <a:rPr lang="en-US" sz="2400" dirty="0" smtClean="0"/>
              <a:t> </a:t>
            </a:r>
            <a:r>
              <a:rPr lang="en-US" sz="2400" dirty="0"/>
              <a:t>(Matthew 5:15, 16, </a:t>
            </a:r>
            <a:r>
              <a:rPr lang="en-US" sz="2400" i="1" dirty="0"/>
              <a:t>NLV).</a:t>
            </a:r>
            <a:endParaRPr lang="en-US" sz="2400" dirty="0"/>
          </a:p>
        </p:txBody>
      </p:sp>
    </p:spTree>
    <p:extLst>
      <p:ext uri="{BB962C8B-B14F-4D97-AF65-F5344CB8AC3E}">
        <p14:creationId xmlns:p14="http://schemas.microsoft.com/office/powerpoint/2010/main" val="716555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71897" y="1279527"/>
            <a:ext cx="7886700" cy="1325563"/>
          </a:xfrm>
        </p:spPr>
        <p:txBody>
          <a:bodyPr>
            <a:normAutofit/>
          </a:bodyPr>
          <a:lstStyle/>
          <a:p>
            <a:r>
              <a:rPr lang="en-US" sz="4000" b="1" dirty="0">
                <a:solidFill>
                  <a:schemeClr val="bg1"/>
                </a:solidFill>
                <a:latin typeface="+mn-lt"/>
              </a:rPr>
              <a:t>LOVE LISTENS</a:t>
            </a:r>
            <a:endParaRPr lang="en-US" sz="4000" dirty="0">
              <a:solidFill>
                <a:schemeClr val="bg1"/>
              </a:solidFill>
              <a:latin typeface="+mn-lt"/>
            </a:endParaRPr>
          </a:p>
        </p:txBody>
      </p:sp>
      <p:sp>
        <p:nvSpPr>
          <p:cNvPr id="3" name="Content Placeholder 2"/>
          <p:cNvSpPr>
            <a:spLocks noGrp="1"/>
          </p:cNvSpPr>
          <p:nvPr>
            <p:ph idx="1"/>
          </p:nvPr>
        </p:nvSpPr>
        <p:spPr>
          <a:xfrm>
            <a:off x="498021" y="2635522"/>
            <a:ext cx="7886700" cy="3347267"/>
          </a:xfrm>
        </p:spPr>
        <p:txBody>
          <a:bodyPr>
            <a:normAutofit/>
          </a:bodyPr>
          <a:lstStyle/>
          <a:p>
            <a:pPr marL="0" indent="0" algn="ctr">
              <a:lnSpc>
                <a:spcPct val="100000"/>
              </a:lnSpc>
              <a:buNone/>
            </a:pPr>
            <a:r>
              <a:rPr lang="en-US" b="1" dirty="0">
                <a:solidFill>
                  <a:srgbClr val="7030A0"/>
                </a:solidFill>
              </a:rPr>
              <a:t>James 1:19 says, “Everyone should be quick to listen, slow to </a:t>
            </a:r>
            <a:r>
              <a:rPr lang="en-US" b="1" dirty="0" smtClean="0">
                <a:solidFill>
                  <a:srgbClr val="7030A0"/>
                </a:solidFill>
              </a:rPr>
              <a:t>speak</a:t>
            </a:r>
          </a:p>
          <a:p>
            <a:pPr marL="0" indent="0" algn="ctr">
              <a:buNone/>
            </a:pPr>
            <a:endParaRPr lang="en-US" sz="1000" dirty="0"/>
          </a:p>
          <a:p>
            <a:pPr marL="514350" indent="-514350" algn="ctr">
              <a:buFont typeface="+mj-lt"/>
              <a:buAutoNum type="arabicPeriod"/>
            </a:pPr>
            <a:r>
              <a:rPr lang="en-US" b="1" dirty="0" smtClean="0"/>
              <a:t>Body Language</a:t>
            </a:r>
          </a:p>
          <a:p>
            <a:pPr marL="514350" indent="-514350" algn="ctr">
              <a:buFont typeface="+mj-lt"/>
              <a:buAutoNum type="arabicPeriod"/>
            </a:pPr>
            <a:r>
              <a:rPr lang="en-US" b="1" dirty="0" smtClean="0"/>
              <a:t>Open Questions</a:t>
            </a:r>
          </a:p>
          <a:p>
            <a:pPr marL="514350" indent="-514350" algn="ctr">
              <a:buFont typeface="+mj-lt"/>
              <a:buAutoNum type="arabicPeriod"/>
            </a:pPr>
            <a:r>
              <a:rPr lang="en-US" b="1" dirty="0" smtClean="0"/>
              <a:t>Reflective </a:t>
            </a:r>
            <a:r>
              <a:rPr lang="en-US" b="1" dirty="0"/>
              <a:t>Listening</a:t>
            </a:r>
            <a:endParaRPr lang="en-US" b="1" dirty="0" smtClean="0"/>
          </a:p>
          <a:p>
            <a:pPr marL="0" indent="0" algn="ctr">
              <a:buNone/>
            </a:pPr>
            <a:endParaRPr lang="en-US" dirty="0" smtClean="0"/>
          </a:p>
          <a:p>
            <a:pPr marL="0" indent="0" algn="ctr">
              <a:buNone/>
            </a:pPr>
            <a:endParaRPr lang="en-US" dirty="0"/>
          </a:p>
        </p:txBody>
      </p:sp>
    </p:spTree>
    <p:extLst>
      <p:ext uri="{BB962C8B-B14F-4D97-AF65-F5344CB8AC3E}">
        <p14:creationId xmlns:p14="http://schemas.microsoft.com/office/powerpoint/2010/main" val="1016369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1253401"/>
            <a:ext cx="7886700" cy="1325563"/>
          </a:xfrm>
        </p:spPr>
        <p:txBody>
          <a:bodyPr>
            <a:normAutofit/>
          </a:bodyPr>
          <a:lstStyle/>
          <a:p>
            <a:r>
              <a:rPr lang="en-US" sz="4000" b="1" dirty="0">
                <a:solidFill>
                  <a:schemeClr val="bg1"/>
                </a:solidFill>
                <a:latin typeface="+mn-lt"/>
              </a:rPr>
              <a:t>LOVE ENCOURAGES</a:t>
            </a:r>
            <a:endParaRPr lang="en-US" sz="4000" dirty="0">
              <a:solidFill>
                <a:schemeClr val="bg1"/>
              </a:solidFill>
              <a:latin typeface="+mn-lt"/>
            </a:endParaRPr>
          </a:p>
        </p:txBody>
      </p:sp>
      <p:sp>
        <p:nvSpPr>
          <p:cNvPr id="3" name="Content Placeholder 2"/>
          <p:cNvSpPr>
            <a:spLocks noGrp="1"/>
          </p:cNvSpPr>
          <p:nvPr>
            <p:ph idx="1"/>
          </p:nvPr>
        </p:nvSpPr>
        <p:spPr>
          <a:xfrm>
            <a:off x="994408" y="3001283"/>
            <a:ext cx="7339694" cy="2458991"/>
          </a:xfrm>
        </p:spPr>
        <p:txBody>
          <a:bodyPr>
            <a:noAutofit/>
          </a:bodyPr>
          <a:lstStyle/>
          <a:p>
            <a:pPr marL="0" indent="0" algn="ctr">
              <a:lnSpc>
                <a:spcPct val="100000"/>
              </a:lnSpc>
              <a:buNone/>
            </a:pPr>
            <a:r>
              <a:rPr lang="en-US" sz="3200" dirty="0"/>
              <a:t>Let us encourage one another</a:t>
            </a:r>
            <a:r>
              <a:rPr lang="en-US" sz="3200" i="1" dirty="0"/>
              <a:t> </a:t>
            </a:r>
            <a:r>
              <a:rPr lang="en-US" sz="3200" dirty="0"/>
              <a:t>(Hebrews 10:25).</a:t>
            </a:r>
            <a:r>
              <a:rPr lang="en-US" sz="3200" i="1" dirty="0"/>
              <a:t> </a:t>
            </a:r>
            <a:r>
              <a:rPr lang="en-US" sz="3200" dirty="0"/>
              <a:t>Voicing our appreciation is the most effective way to encourage someone. It is simply doing what God did for His </a:t>
            </a:r>
            <a:r>
              <a:rPr lang="en-US" sz="3200" dirty="0" smtClean="0"/>
              <a:t>Son </a:t>
            </a:r>
            <a:r>
              <a:rPr lang="en-US" sz="3200" dirty="0"/>
              <a:t>at the Jordan River.</a:t>
            </a:r>
          </a:p>
        </p:txBody>
      </p:sp>
    </p:spTree>
    <p:extLst>
      <p:ext uri="{BB962C8B-B14F-4D97-AF65-F5344CB8AC3E}">
        <p14:creationId xmlns:p14="http://schemas.microsoft.com/office/powerpoint/2010/main" val="193565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07028" y="1253401"/>
            <a:ext cx="7886700" cy="1325563"/>
          </a:xfrm>
        </p:spPr>
        <p:txBody>
          <a:bodyPr/>
          <a:lstStyle/>
          <a:p>
            <a:r>
              <a:rPr lang="en-US" b="1" dirty="0">
                <a:solidFill>
                  <a:schemeClr val="bg1"/>
                </a:solidFill>
                <a:latin typeface="+mn-lt"/>
              </a:rPr>
              <a:t>Rate Yourself</a:t>
            </a:r>
            <a:endParaRPr lang="en-US" dirty="0">
              <a:solidFill>
                <a:schemeClr val="bg1"/>
              </a:solidFill>
              <a:latin typeface="+mn-lt"/>
            </a:endParaRPr>
          </a:p>
        </p:txBody>
      </p:sp>
      <p:sp>
        <p:nvSpPr>
          <p:cNvPr id="3" name="Content Placeholder 2"/>
          <p:cNvSpPr>
            <a:spLocks noGrp="1"/>
          </p:cNvSpPr>
          <p:nvPr>
            <p:ph idx="1"/>
          </p:nvPr>
        </p:nvSpPr>
        <p:spPr>
          <a:xfrm>
            <a:off x="889905" y="3210288"/>
            <a:ext cx="7261316" cy="2119358"/>
          </a:xfrm>
        </p:spPr>
        <p:txBody>
          <a:bodyPr>
            <a:normAutofit/>
          </a:bodyPr>
          <a:lstStyle/>
          <a:p>
            <a:pPr marL="0" indent="0" algn="ctr">
              <a:buNone/>
            </a:pPr>
            <a:r>
              <a:rPr lang="en-US" sz="3200" dirty="0"/>
              <a:t>On a scale of 1 to 5, rate yourself on the following ways of communicating love. Five is the highest.</a:t>
            </a:r>
          </a:p>
        </p:txBody>
      </p:sp>
    </p:spTree>
    <p:extLst>
      <p:ext uri="{BB962C8B-B14F-4D97-AF65-F5344CB8AC3E}">
        <p14:creationId xmlns:p14="http://schemas.microsoft.com/office/powerpoint/2010/main" val="39533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992143"/>
            <a:ext cx="7886700" cy="1325563"/>
          </a:xfrm>
        </p:spPr>
        <p:txBody>
          <a:bodyPr>
            <a:normAutofit/>
          </a:bodyPr>
          <a:lstStyle/>
          <a:p>
            <a:r>
              <a:rPr lang="en-US" sz="4000" b="1" dirty="0">
                <a:solidFill>
                  <a:schemeClr val="bg1"/>
                </a:solidFill>
                <a:latin typeface="+mn-lt"/>
              </a:rPr>
              <a:t>PERSONAL </a:t>
            </a:r>
            <a:r>
              <a:rPr lang="en-US" sz="4000" b="1">
                <a:solidFill>
                  <a:schemeClr val="bg1"/>
                </a:solidFill>
                <a:latin typeface="+mn-lt"/>
              </a:rPr>
              <a:t>GROWTH </a:t>
            </a:r>
            <a:r>
              <a:rPr lang="en-US" sz="4000" b="1" smtClean="0">
                <a:solidFill>
                  <a:schemeClr val="bg1"/>
                </a:solidFill>
                <a:latin typeface="+mn-lt"/>
              </a:rPr>
              <a:t/>
            </a:r>
            <a:br>
              <a:rPr lang="en-US" sz="4000" b="1" smtClean="0">
                <a:solidFill>
                  <a:schemeClr val="bg1"/>
                </a:solidFill>
                <a:latin typeface="+mn-lt"/>
              </a:rPr>
            </a:br>
            <a:r>
              <a:rPr lang="en-US" sz="4000" b="1" smtClean="0">
                <a:solidFill>
                  <a:schemeClr val="bg1"/>
                </a:solidFill>
                <a:latin typeface="+mn-lt"/>
              </a:rPr>
              <a:t>EXERCISES</a:t>
            </a:r>
            <a:endParaRPr lang="en-US" sz="4000" dirty="0">
              <a:solidFill>
                <a:schemeClr val="bg1"/>
              </a:solidFill>
              <a:latin typeface="+mn-lt"/>
            </a:endParaRPr>
          </a:p>
        </p:txBody>
      </p:sp>
      <p:sp>
        <p:nvSpPr>
          <p:cNvPr id="3" name="Content Placeholder 2"/>
          <p:cNvSpPr>
            <a:spLocks noGrp="1"/>
          </p:cNvSpPr>
          <p:nvPr>
            <p:ph idx="1"/>
          </p:nvPr>
        </p:nvSpPr>
        <p:spPr>
          <a:xfrm>
            <a:off x="628650" y="2975157"/>
            <a:ext cx="7886700" cy="2694124"/>
          </a:xfrm>
        </p:spPr>
        <p:txBody>
          <a:bodyPr>
            <a:noAutofit/>
          </a:bodyPr>
          <a:lstStyle/>
          <a:p>
            <a:pPr algn="ctr">
              <a:lnSpc>
                <a:spcPct val="100000"/>
              </a:lnSpc>
            </a:pPr>
            <a:r>
              <a:rPr lang="en-US" sz="3200" dirty="0" smtClean="0"/>
              <a:t> </a:t>
            </a:r>
            <a:r>
              <a:rPr lang="en-US" sz="3200" dirty="0"/>
              <a:t>Let today be Affirmation Day. Find at least 10 people to whom you can voice honest appreciation. You may do this in person, on the phone, via email, Facebook, or a note. At the end of the day, make a list of the people you encouraged</a:t>
            </a:r>
            <a:r>
              <a:rPr lang="en-US" sz="3200" dirty="0" smtClean="0"/>
              <a:t>. (#3)</a:t>
            </a:r>
            <a:endParaRPr lang="en-US" sz="3200" dirty="0"/>
          </a:p>
        </p:txBody>
      </p:sp>
    </p:spTree>
    <p:extLst>
      <p:ext uri="{BB962C8B-B14F-4D97-AF65-F5344CB8AC3E}">
        <p14:creationId xmlns:p14="http://schemas.microsoft.com/office/powerpoint/2010/main" val="1160945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98020" y="1201150"/>
            <a:ext cx="7886700" cy="1325563"/>
          </a:xfrm>
        </p:spPr>
        <p:txBody>
          <a:bodyPr>
            <a:normAutofit/>
          </a:bodyPr>
          <a:lstStyle/>
          <a:p>
            <a:pPr marL="0" indent="0"/>
            <a:r>
              <a:rPr lang="en-US" sz="4000" b="1" dirty="0">
                <a:solidFill>
                  <a:schemeClr val="bg1"/>
                </a:solidFill>
                <a:latin typeface="+mn-lt"/>
              </a:rPr>
              <a:t>SUCCESS PRINCIPLE</a:t>
            </a:r>
            <a:endParaRPr lang="en-US" sz="4000" dirty="0">
              <a:solidFill>
                <a:schemeClr val="bg1"/>
              </a:solidFill>
              <a:latin typeface="+mn-lt"/>
            </a:endParaRPr>
          </a:p>
        </p:txBody>
      </p:sp>
      <p:sp>
        <p:nvSpPr>
          <p:cNvPr id="3" name="Content Placeholder 2"/>
          <p:cNvSpPr>
            <a:spLocks noGrp="1"/>
          </p:cNvSpPr>
          <p:nvPr>
            <p:ph idx="1"/>
          </p:nvPr>
        </p:nvSpPr>
        <p:spPr>
          <a:xfrm>
            <a:off x="837656" y="2243636"/>
            <a:ext cx="7886700" cy="4351338"/>
          </a:xfrm>
        </p:spPr>
        <p:txBody>
          <a:bodyPr>
            <a:normAutofit/>
          </a:bodyPr>
          <a:lstStyle/>
          <a:p>
            <a:pPr marL="0" indent="0">
              <a:buNone/>
            </a:pPr>
            <a:endParaRPr lang="en-US" sz="3200" b="1" dirty="0"/>
          </a:p>
          <a:p>
            <a:pPr marL="0" indent="0">
              <a:buNone/>
            </a:pPr>
            <a:r>
              <a:rPr lang="en-US" sz="3200" b="1" dirty="0">
                <a:solidFill>
                  <a:srgbClr val="C00000"/>
                </a:solidFill>
              </a:rPr>
              <a:t>L</a:t>
            </a:r>
            <a:r>
              <a:rPr lang="en-US" sz="3200" b="1" dirty="0"/>
              <a:t> – Listening    </a:t>
            </a:r>
            <a:endParaRPr lang="en-US" sz="3200" b="1" dirty="0" smtClean="0"/>
          </a:p>
          <a:p>
            <a:pPr marL="0" indent="0">
              <a:buNone/>
            </a:pPr>
            <a:r>
              <a:rPr lang="en-US" sz="3200" b="1" dirty="0" smtClean="0">
                <a:solidFill>
                  <a:srgbClr val="C00000"/>
                </a:solidFill>
              </a:rPr>
              <a:t>O</a:t>
            </a:r>
            <a:r>
              <a:rPr lang="en-US" sz="3200" b="1" dirty="0" smtClean="0"/>
              <a:t> </a:t>
            </a:r>
            <a:r>
              <a:rPr lang="en-US" sz="3200" b="1" dirty="0"/>
              <a:t>– Overcoming roadblocks   </a:t>
            </a:r>
            <a:endParaRPr lang="en-US" sz="3200" b="1" dirty="0" smtClean="0"/>
          </a:p>
          <a:p>
            <a:pPr marL="0" indent="0">
              <a:buNone/>
            </a:pPr>
            <a:r>
              <a:rPr lang="en-US" sz="3200" b="1" dirty="0" smtClean="0">
                <a:solidFill>
                  <a:srgbClr val="C00000"/>
                </a:solidFill>
              </a:rPr>
              <a:t>V</a:t>
            </a:r>
            <a:r>
              <a:rPr lang="en-US" sz="3200" b="1" dirty="0" smtClean="0"/>
              <a:t> </a:t>
            </a:r>
            <a:r>
              <a:rPr lang="en-US" sz="3200" b="1" dirty="0"/>
              <a:t>– Vulnerability    </a:t>
            </a:r>
            <a:endParaRPr lang="en-US" sz="3200" b="1" dirty="0" smtClean="0"/>
          </a:p>
          <a:p>
            <a:pPr marL="0" indent="0">
              <a:buNone/>
            </a:pPr>
            <a:r>
              <a:rPr lang="en-US" sz="3200" b="1" dirty="0" smtClean="0">
                <a:solidFill>
                  <a:srgbClr val="C00000"/>
                </a:solidFill>
              </a:rPr>
              <a:t>E</a:t>
            </a:r>
            <a:r>
              <a:rPr lang="en-US" sz="3200" b="1" dirty="0" smtClean="0"/>
              <a:t> </a:t>
            </a:r>
            <a:r>
              <a:rPr lang="en-US" sz="3200" b="1" dirty="0"/>
              <a:t>– Encouragement</a:t>
            </a:r>
          </a:p>
          <a:p>
            <a:pPr marL="0" indent="0">
              <a:buNone/>
            </a:pPr>
            <a:endParaRPr lang="en-US" sz="3200" b="1" dirty="0"/>
          </a:p>
        </p:txBody>
      </p:sp>
    </p:spTree>
    <p:extLst>
      <p:ext uri="{BB962C8B-B14F-4D97-AF65-F5344CB8AC3E}">
        <p14:creationId xmlns:p14="http://schemas.microsoft.com/office/powerpoint/2010/main" val="17073592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TotalTime>
  <Words>548</Words>
  <Application>Microsoft Macintosh PowerPoint</Application>
  <PresentationFormat>On-screen Show (4:3)</PresentationFormat>
  <Paragraphs>111</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Calibri Light</vt:lpstr>
      <vt:lpstr>Palatino Linotype</vt:lpstr>
      <vt:lpstr>Arial</vt:lpstr>
      <vt:lpstr>Office Theme</vt:lpstr>
      <vt:lpstr>PowerPoint Presentation</vt:lpstr>
      <vt:lpstr>A Loving Woman: Lesson 7</vt:lpstr>
      <vt:lpstr>PowerPoint Presentation</vt:lpstr>
      <vt:lpstr>PowerPoint Presentation</vt:lpstr>
      <vt:lpstr>LOVE LISTENS</vt:lpstr>
      <vt:lpstr>LOVE ENCOURAGES</vt:lpstr>
      <vt:lpstr>Rate Yourself</vt:lpstr>
      <vt:lpstr>PERSONAL GROWTH  EXERCISES</vt:lpstr>
      <vt:lpstr>SUCCESS PRINCIPLE</vt:lpstr>
      <vt:lpstr>MY PRAYER FOR TODAY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Arrais, Raquel</dc:creator>
  <cp:lastModifiedBy>Arrais, Raquel</cp:lastModifiedBy>
  <cp:revision>7</cp:revision>
  <dcterms:created xsi:type="dcterms:W3CDTF">2016-03-01T21:27:14Z</dcterms:created>
  <dcterms:modified xsi:type="dcterms:W3CDTF">2016-03-04T17:07:56Z</dcterms:modified>
</cp:coreProperties>
</file>